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61" r:id="rId2"/>
    <p:sldId id="276" r:id="rId3"/>
    <p:sldId id="262" r:id="rId4"/>
    <p:sldId id="263" r:id="rId5"/>
    <p:sldId id="264" r:id="rId6"/>
    <p:sldId id="279" r:id="rId7"/>
    <p:sldId id="268" r:id="rId8"/>
    <p:sldId id="281" r:id="rId9"/>
    <p:sldId id="265" r:id="rId10"/>
    <p:sldId id="267" r:id="rId11"/>
    <p:sldId id="266" r:id="rId12"/>
    <p:sldId id="282" r:id="rId13"/>
    <p:sldId id="283" r:id="rId14"/>
    <p:sldId id="269" r:id="rId15"/>
    <p:sldId id="286" r:id="rId16"/>
    <p:sldId id="285" r:id="rId17"/>
    <p:sldId id="270" r:id="rId18"/>
    <p:sldId id="271" r:id="rId19"/>
    <p:sldId id="274" r:id="rId20"/>
    <p:sldId id="260" r:id="rId21"/>
    <p:sldId id="275" r:id="rId22"/>
    <p:sldId id="272" r:id="rId23"/>
    <p:sldId id="27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423A"/>
    <a:srgbClr val="333E48"/>
    <a:srgbClr val="D9D9D6"/>
    <a:srgbClr val="7DBADF"/>
    <a:srgbClr val="D8E6F0"/>
    <a:srgbClr val="B3D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54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91068-0E32-46E7-AC0F-064FAB9881A5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10836-BA81-49A3-84DF-99626F895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0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8FEA-70DB-4E29-AFBC-927D6A0624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be precise there are about 1022 tables</a:t>
            </a:r>
            <a:r>
              <a:rPr lang="en-US" baseline="0" dirty="0" smtClean="0"/>
              <a:t>. Most of the times user look at 47 of those tables.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8FEA-70DB-4E29-AFBC-927D6A0624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Basically</a:t>
            </a:r>
            <a:r>
              <a:rPr lang="en-US" baseline="0" dirty="0" smtClean="0"/>
              <a:t> scroll through millions of lines of text to search desired tables and then copy them to excel and then do text to columns formatting to start analyzing results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Imagine doing this for tens of reports for tens of alternatives -- 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8FEA-70DB-4E29-AFBC-927D6A0624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46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Basically</a:t>
            </a:r>
            <a:r>
              <a:rPr lang="en-US" baseline="0" dirty="0" smtClean="0"/>
              <a:t> scroll through millions of lines of text to search desired tables and then copy them to excel and then do text to columns formatting to start analyzing results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78FEA-70DB-4E29-AFBC-927D6A0624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207962"/>
            <a:ext cx="4305300" cy="400208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4649" y="2403750"/>
            <a:ext cx="4352925" cy="293290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333E4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6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23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67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6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1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3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3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2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4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3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1000">
              <a:srgbClr val="D8E6F0"/>
            </a:gs>
            <a:gs pos="100000">
              <a:srgbClr val="7DBADF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33E48"/>
                </a:solidFill>
              </a:defRPr>
            </a:lvl1pPr>
          </a:lstStyle>
          <a:p>
            <a:fld id="{F4BB3BA6-3831-4DB0-84A3-9889331685B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6281927"/>
            <a:ext cx="1080776" cy="513969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228725" y="6038850"/>
            <a:ext cx="10648950" cy="23813"/>
          </a:xfrm>
          <a:prstGeom prst="line">
            <a:avLst/>
          </a:prstGeom>
          <a:ln w="57150">
            <a:solidFill>
              <a:srgbClr val="333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 userDrawn="1"/>
        </p:nvSpPr>
        <p:spPr>
          <a:xfrm>
            <a:off x="4093669" y="6281927"/>
            <a:ext cx="4224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16</a:t>
            </a:r>
            <a:r>
              <a:rPr lang="en-US" baseline="30000" dirty="0" smtClean="0"/>
              <a:t>th</a:t>
            </a:r>
            <a:r>
              <a:rPr lang="en-US" dirty="0" smtClean="0"/>
              <a:t> TRB Planning Applications Conference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3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9423A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33E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33E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E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E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Rhett.Fussell@wsp.com" TargetMode="External"/><Relationship Id="rId2" Type="http://schemas.openxmlformats.org/officeDocument/2006/relationships/hyperlink" Target="mailto:Amar.Sarvepalli@wsp.com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4599" y="1180136"/>
            <a:ext cx="7852880" cy="272414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Analyzing STOPS results through the lens of Infographics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143" y="2810623"/>
            <a:ext cx="3347663" cy="613880"/>
          </a:xfrm>
        </p:spPr>
        <p:txBody>
          <a:bodyPr>
            <a:noAutofit/>
          </a:bodyPr>
          <a:lstStyle/>
          <a:p>
            <a:r>
              <a:rPr lang="en-US" sz="3600" dirty="0" smtClean="0"/>
              <a:t>Amar Sarvepalli WSP</a:t>
            </a:r>
          </a:p>
          <a:p>
            <a:r>
              <a:rPr lang="en-US" sz="3600" dirty="0" smtClean="0"/>
              <a:t> </a:t>
            </a:r>
          </a:p>
          <a:p>
            <a:r>
              <a:rPr lang="en-US" sz="3600" dirty="0" smtClean="0"/>
              <a:t>Rhett Fussell</a:t>
            </a:r>
          </a:p>
          <a:p>
            <a:r>
              <a:rPr lang="en-US" sz="3600" dirty="0" smtClean="0"/>
              <a:t>WSP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775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Software to Use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676" y="730439"/>
            <a:ext cx="2220288" cy="1859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482" y="1804148"/>
            <a:ext cx="2461941" cy="1392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28" y="1659986"/>
            <a:ext cx="2650908" cy="16811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11" y="4182222"/>
            <a:ext cx="2771141" cy="19671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04" y="4363815"/>
            <a:ext cx="2207799" cy="17428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890" y="3280224"/>
            <a:ext cx="2530036" cy="20391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72" y="2847000"/>
            <a:ext cx="1143000" cy="1143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2873" y="2758759"/>
            <a:ext cx="1143000" cy="1143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5814" y="1254661"/>
            <a:ext cx="1095375" cy="10953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6743" y="1357086"/>
            <a:ext cx="1143000" cy="1143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8563" y="3485108"/>
            <a:ext cx="1047750" cy="1047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2563" y="1027906"/>
            <a:ext cx="1143000" cy="1143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3101" y="4504769"/>
            <a:ext cx="1143000" cy="1143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6031" y="4102100"/>
            <a:ext cx="1143000" cy="1143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53299" y="1275136"/>
            <a:ext cx="1143000" cy="1143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02419" y="2498647"/>
            <a:ext cx="1143000" cy="1143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17270" y="1389436"/>
            <a:ext cx="914400" cy="914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3403" y="3709511"/>
            <a:ext cx="1143000" cy="1143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06885" y="2856707"/>
            <a:ext cx="1143000" cy="1143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63779" y="3997326"/>
            <a:ext cx="1143000" cy="1143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90501" y="5245100"/>
            <a:ext cx="1143000" cy="1143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66975" y="5264298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07297" y="1928586"/>
            <a:ext cx="1143000" cy="1143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3884" y="1716088"/>
            <a:ext cx="1143000" cy="1143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19607" y="4778927"/>
            <a:ext cx="1143000" cy="1143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11267" y="2505993"/>
            <a:ext cx="4447764" cy="31393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How to Choose: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Open Software (freeware)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Easy to install across platforms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More common so that others can contribute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Outputs formats should be portable and should not require special views</a:t>
            </a:r>
          </a:p>
          <a:p>
            <a:pPr marL="342900" indent="-342900">
              <a:buAutoNum type="arabicPeriod"/>
            </a:pP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Most commonly used IDE is R, Python, D3,  JavaScript</a:t>
            </a:r>
          </a:p>
          <a:p>
            <a:pPr marL="342900" indent="-342900"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389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&amp;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0121" y="1886907"/>
            <a:ext cx="6809058" cy="3827093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Open Software</a:t>
            </a:r>
          </a:p>
          <a:p>
            <a:pPr lvl="1"/>
            <a:r>
              <a:rPr lang="en-US" dirty="0" smtClean="0"/>
              <a:t>Hundreds of lightweight Apps</a:t>
            </a:r>
          </a:p>
          <a:p>
            <a:pPr lvl="1"/>
            <a:r>
              <a:rPr lang="en-US" dirty="0" smtClean="0"/>
              <a:t>Tech industry support: Google’s </a:t>
            </a:r>
            <a:r>
              <a:rPr lang="en-US" dirty="0" err="1" smtClean="0"/>
              <a:t>BigQuery</a:t>
            </a:r>
            <a:r>
              <a:rPr lang="en-US" dirty="0" smtClean="0"/>
              <a:t>, Apple SWIFT, </a:t>
            </a:r>
            <a:r>
              <a:rPr lang="en-US" dirty="0" err="1" smtClean="0"/>
              <a:t>Rstudio</a:t>
            </a:r>
            <a:r>
              <a:rPr lang="en-US" dirty="0" smtClean="0"/>
              <a:t> </a:t>
            </a:r>
            <a:r>
              <a:rPr lang="en-US" dirty="0" err="1" smtClean="0"/>
              <a:t>rmarkdown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 smtClean="0"/>
              <a:t>Tight Integration between Programing languages and </a:t>
            </a:r>
            <a:r>
              <a:rPr lang="en-US" b="1" dirty="0" err="1" smtClean="0"/>
              <a:t>Visulaizations</a:t>
            </a:r>
            <a:endParaRPr lang="en-US" b="1" dirty="0" smtClean="0"/>
          </a:p>
          <a:p>
            <a:pPr lvl="1"/>
            <a:r>
              <a:rPr lang="en-US" dirty="0" smtClean="0"/>
              <a:t>R </a:t>
            </a:r>
            <a:r>
              <a:rPr lang="en-US" dirty="0" err="1" smtClean="0"/>
              <a:t>Stuido</a:t>
            </a:r>
            <a:r>
              <a:rPr lang="en-US" dirty="0" smtClean="0"/>
              <a:t> IDE supports programing languages </a:t>
            </a:r>
            <a:r>
              <a:rPr lang="en-US" dirty="0" err="1" smtClean="0"/>
              <a:t>suchas</a:t>
            </a:r>
            <a:r>
              <a:rPr lang="en-US" dirty="0" smtClean="0"/>
              <a:t>: R, Python, Scala, SQL with in </a:t>
            </a:r>
            <a:r>
              <a:rPr lang="en-US" dirty="0" err="1" smtClean="0"/>
              <a:t>rMarkDown</a:t>
            </a:r>
            <a:r>
              <a:rPr lang="en-US" dirty="0" smtClean="0"/>
              <a:t> and </a:t>
            </a:r>
            <a:r>
              <a:rPr lang="en-US" dirty="0" err="1" smtClean="0"/>
              <a:t>rNotebook</a:t>
            </a:r>
            <a:r>
              <a:rPr lang="en-US" dirty="0" smtClean="0"/>
              <a:t> Tools which are used to develop D3.</a:t>
            </a:r>
          </a:p>
          <a:p>
            <a:pPr lvl="1"/>
            <a:r>
              <a:rPr lang="en-US" dirty="0" smtClean="0"/>
              <a:t>Python IDE support </a:t>
            </a:r>
            <a:r>
              <a:rPr lang="en-US" dirty="0" err="1" smtClean="0"/>
              <a:t>ipython</a:t>
            </a:r>
            <a:r>
              <a:rPr lang="en-US" dirty="0" smtClean="0"/>
              <a:t> note books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Inputs:</a:t>
            </a:r>
          </a:p>
          <a:p>
            <a:pPr lvl="1"/>
            <a:r>
              <a:rPr lang="en-US" dirty="0" smtClean="0"/>
              <a:t>Not limited by any formats (CSV, text, map, databases: SQL, NOSQL)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/>
              <a:t>Third Party </a:t>
            </a:r>
            <a:r>
              <a:rPr lang="en-US" b="1" dirty="0" smtClean="0"/>
              <a:t>Plugins</a:t>
            </a:r>
          </a:p>
          <a:p>
            <a:pPr lvl="1"/>
            <a:r>
              <a:rPr lang="en-US" dirty="0" smtClean="0"/>
              <a:t>Leaflet, </a:t>
            </a:r>
            <a:r>
              <a:rPr lang="en-US" dirty="0" err="1" smtClean="0"/>
              <a:t>Plotly</a:t>
            </a:r>
            <a:r>
              <a:rPr lang="en-US" dirty="0" smtClean="0"/>
              <a:t>, </a:t>
            </a:r>
            <a:r>
              <a:rPr lang="en-US" dirty="0" err="1" smtClean="0"/>
              <a:t>dygraphs</a:t>
            </a:r>
            <a:r>
              <a:rPr lang="en-US" dirty="0" smtClean="0"/>
              <a:t>, </a:t>
            </a:r>
            <a:r>
              <a:rPr lang="en-US" dirty="0" err="1" smtClean="0"/>
              <a:t>rbokeh</a:t>
            </a:r>
            <a:r>
              <a:rPr lang="en-US" dirty="0"/>
              <a:t>, </a:t>
            </a:r>
            <a:r>
              <a:rPr lang="en-US" dirty="0" err="1" smtClean="0"/>
              <a:t>Highcharter</a:t>
            </a:r>
            <a:r>
              <a:rPr lang="en-US" dirty="0"/>
              <a:t>, </a:t>
            </a:r>
            <a:r>
              <a:rPr lang="en-US" dirty="0" err="1"/>
              <a:t>visNetwork</a:t>
            </a:r>
            <a:r>
              <a:rPr lang="en-US" dirty="0"/>
              <a:t> </a:t>
            </a:r>
            <a:r>
              <a:rPr lang="en-US" dirty="0" smtClean="0"/>
              <a:t>and many others</a:t>
            </a:r>
          </a:p>
          <a:p>
            <a:pPr lvl="1"/>
            <a:r>
              <a:rPr lang="en-US" dirty="0" smtClean="0"/>
              <a:t>Inputs 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10772" y="1886907"/>
            <a:ext cx="3589992" cy="3783606"/>
            <a:chOff x="8191588" y="2534591"/>
            <a:chExt cx="3589992" cy="37836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6"/>
            <a:stretch/>
          </p:blipFill>
          <p:spPr>
            <a:xfrm>
              <a:off x="8191588" y="2534591"/>
              <a:ext cx="3449557" cy="360698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10758" y="6071976"/>
              <a:ext cx="347082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smtClean="0"/>
                <a:t>Source: http://rmarkdown.rstudio.com/lesson-13.html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908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8155" y="2476072"/>
            <a:ext cx="10515600" cy="1089061"/>
          </a:xfrm>
        </p:spPr>
        <p:txBody>
          <a:bodyPr/>
          <a:lstStyle/>
          <a:p>
            <a:pPr algn="ctr"/>
            <a:r>
              <a:rPr lang="en-US" dirty="0" smtClean="0"/>
              <a:t>Custom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4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Tables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2687"/>
            <a:ext cx="4995704" cy="4624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518"/>
          <a:stretch/>
        </p:blipFill>
        <p:spPr>
          <a:xfrm>
            <a:off x="6096000" y="495399"/>
            <a:ext cx="3181173" cy="3438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80" y="2846909"/>
            <a:ext cx="6640786" cy="33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83" y="1794803"/>
            <a:ext cx="4827998" cy="3558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CSV formatted tables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83" y="1424859"/>
            <a:ext cx="5596731" cy="46975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60" y="211835"/>
            <a:ext cx="7602220" cy="591053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61710" y="-578966"/>
            <a:ext cx="2996821" cy="25827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9423A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Interactive  Flow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6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link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38200" y="1826500"/>
            <a:ext cx="4590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https://github.com/pbsag/STOPS_InfoGraphics</a:t>
            </a:r>
          </a:p>
        </p:txBody>
      </p:sp>
    </p:spTree>
    <p:extLst>
      <p:ext uri="{BB962C8B-B14F-4D97-AF65-F5344CB8AC3E}">
        <p14:creationId xmlns:p14="http://schemas.microsoft.com/office/powerpoint/2010/main" val="1909514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8155" y="2476072"/>
            <a:ext cx="10515600" cy="1089061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9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STOPS Report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5150" y="1857800"/>
            <a:ext cx="3812792" cy="2723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32" y="1961749"/>
            <a:ext cx="4023268" cy="25085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97227" y="1488468"/>
            <a:ext cx="256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Interactive STOPS Report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8332" y="1456886"/>
            <a:ext cx="2407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Standard STOPS Report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96432" y="4717260"/>
            <a:ext cx="47090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Key Features: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Navigation (Hyperlinked Table of Contents)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Searchable and Confined Tables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Downloadable or Exportable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68577" y="5070459"/>
            <a:ext cx="4709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smtClean="0"/>
              <a:t>Multiple tabs to sectional tables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en-US" dirty="0" smtClean="0"/>
              <a:t>Easy to compare tables (Existing vs Build) </a:t>
            </a:r>
          </a:p>
        </p:txBody>
      </p:sp>
    </p:spTree>
    <p:extLst>
      <p:ext uri="{BB962C8B-B14F-4D97-AF65-F5344CB8AC3E}">
        <p14:creationId xmlns:p14="http://schemas.microsoft.com/office/powerpoint/2010/main" val="177582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Plots and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248" y="1728788"/>
            <a:ext cx="2933700" cy="4351338"/>
          </a:xfrm>
        </p:spPr>
        <p:txBody>
          <a:bodyPr/>
          <a:lstStyle/>
          <a:p>
            <a:r>
              <a:rPr lang="en-US" dirty="0" smtClean="0"/>
              <a:t>Quickly narrow down outliers in through linked charts and tables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48" y="1847850"/>
            <a:ext cx="7781618" cy="40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9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Maps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975" y="1697426"/>
            <a:ext cx="7556313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Interactive Stop Ridership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HTML format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38469" y="2244817"/>
            <a:ext cx="3282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Overlaying stops and ridership forecast with actual street network (OSM or Google) provides more information in analyzing the alternatives </a:t>
            </a:r>
            <a:endParaRPr lang="en-US" dirty="0" smtClean="0"/>
          </a:p>
        </p:txBody>
      </p:sp>
      <p:pic>
        <p:nvPicPr>
          <p:cNvPr id="5" name="Picture 4" descr="Screen Shot 2016-09-08 at 7.16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63" y="1697426"/>
            <a:ext cx="5918537" cy="40408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8469" y="4661021"/>
            <a:ext cx="3282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viewing software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Small size and easy transportable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Opens on cross platform devices</a:t>
            </a:r>
          </a:p>
        </p:txBody>
      </p:sp>
    </p:spTree>
    <p:extLst>
      <p:ext uri="{BB962C8B-B14F-4D97-AF65-F5344CB8AC3E}">
        <p14:creationId xmlns:p14="http://schemas.microsoft.com/office/powerpoint/2010/main" val="35189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270589"/>
            <a:ext cx="10515600" cy="986320"/>
          </a:xfrm>
        </p:spPr>
        <p:txBody>
          <a:bodyPr/>
          <a:lstStyle/>
          <a:p>
            <a:pPr algn="ctr"/>
            <a:r>
              <a:rPr lang="en-US" dirty="0" smtClean="0"/>
              <a:t>What’s the Motivation?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5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724150" cy="4351338"/>
          </a:xfrm>
        </p:spPr>
        <p:txBody>
          <a:bodyPr/>
          <a:lstStyle/>
          <a:p>
            <a:r>
              <a:rPr lang="en-US" dirty="0" smtClean="0"/>
              <a:t>To display input data such as Stop level calibration targets (APC data)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754" y="1825625"/>
            <a:ext cx="7914551" cy="43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048000" cy="34893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Desire lines and corridor districts</a:t>
            </a:r>
          </a:p>
          <a:p>
            <a:endParaRPr lang="en-US" dirty="0"/>
          </a:p>
          <a:p>
            <a:r>
              <a:rPr lang="en-US" dirty="0" smtClean="0"/>
              <a:t>Quick and easy to display selected Origins Destinations (check or uncheck)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781" y="1825625"/>
            <a:ext cx="7107588" cy="402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13" y="1690688"/>
            <a:ext cx="5071287" cy="392437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Summary Dashboards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39698" y="1850269"/>
            <a:ext cx="4333102" cy="3605212"/>
          </a:xfrm>
        </p:spPr>
        <p:txBody>
          <a:bodyPr/>
          <a:lstStyle/>
          <a:p>
            <a:r>
              <a:rPr lang="en-US" dirty="0" smtClean="0"/>
              <a:t>Provides snapshot of key metrics</a:t>
            </a:r>
          </a:p>
          <a:p>
            <a:endParaRPr lang="en-US" dirty="0"/>
          </a:p>
          <a:p>
            <a:r>
              <a:rPr lang="en-US" dirty="0" smtClean="0"/>
              <a:t>High level summaries across alternatives or scenarios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830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257" y="1160163"/>
            <a:ext cx="5953415" cy="46340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1457" y="193675"/>
            <a:ext cx="10515600" cy="1325563"/>
          </a:xfrm>
        </p:spPr>
        <p:txBody>
          <a:bodyPr/>
          <a:lstStyle/>
          <a:p>
            <a:r>
              <a:rPr lang="en-US" dirty="0" smtClean="0"/>
              <a:t>Summary Dashboards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20540" y="1519238"/>
            <a:ext cx="4333102" cy="3605212"/>
          </a:xfrm>
        </p:spPr>
        <p:txBody>
          <a:bodyPr/>
          <a:lstStyle/>
          <a:p>
            <a:r>
              <a:rPr lang="en-US" dirty="0" smtClean="0"/>
              <a:t>Complex district to district flows can be interactively analyzed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7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839788" y="781050"/>
            <a:ext cx="3962400" cy="1209675"/>
          </a:xfrm>
          <a:prstGeom prst="roundRect">
            <a:avLst/>
          </a:prstGeom>
          <a:solidFill>
            <a:srgbClr val="333E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2875"/>
            <a:ext cx="3932237" cy="16002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Contact(s)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743075"/>
            <a:ext cx="3932237" cy="381158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b="1" dirty="0">
                <a:solidFill>
                  <a:srgbClr val="F9423A"/>
                </a:solidFill>
              </a:rPr>
              <a:t>Amar Sarvepalli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dirty="0" smtClean="0"/>
              <a:t>Travel Demand Modeler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dirty="0" smtClean="0"/>
              <a:t>Systems </a:t>
            </a:r>
            <a:r>
              <a:rPr lang="en-US" sz="2000" b="1" dirty="0"/>
              <a:t>Analysis Group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hlinkClick r:id="rId2"/>
              </a:rPr>
              <a:t>Amar.Sarvepalli@wsp.com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/>
          </a:p>
          <a:p>
            <a:r>
              <a:rPr lang="en-US" sz="2000" b="1" dirty="0">
                <a:solidFill>
                  <a:srgbClr val="F9423A"/>
                </a:solidFill>
              </a:rPr>
              <a:t>Rhett Fussell ,PE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Senior Technical Principal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Systems Analysis Group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  <a:hlinkClick r:id="rId3"/>
              </a:rPr>
              <a:t>Rhett.Fussell@wsp.com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B3BA6-3831-4DB0-84A3-9889331685B4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40355" y="2448540"/>
            <a:ext cx="5213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Questions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92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 Shot 2016-09-08 at 3.33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76" y="1982881"/>
            <a:ext cx="7681729" cy="41332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9446" y="1329359"/>
            <a:ext cx="7556313" cy="4144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Well….let’s take a look at STOPS report</a:t>
            </a:r>
            <a:endParaRPr lang="en-US" dirty="0"/>
          </a:p>
        </p:txBody>
      </p:sp>
      <p:pic>
        <p:nvPicPr>
          <p:cNvPr id="4" name="Picture 3" descr="Screen Shot 2016-09-08 at 3.33.4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8" r="85103"/>
          <a:stretch/>
        </p:blipFill>
        <p:spPr>
          <a:xfrm>
            <a:off x="2312877" y="2147299"/>
            <a:ext cx="1144378" cy="396887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409294" y="2550131"/>
            <a:ext cx="1830941" cy="1614565"/>
          </a:xfrm>
          <a:prstGeom prst="wedgeEllipseCallout">
            <a:avLst>
              <a:gd name="adj1" fmla="val 85600"/>
              <a:gd name="adj2" fmla="val 67591"/>
            </a:avLst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 horizon years X N alternatives = Tens </a:t>
            </a:r>
            <a:r>
              <a:rPr lang="en-US" dirty="0"/>
              <a:t>of report files</a:t>
            </a:r>
          </a:p>
        </p:txBody>
      </p:sp>
      <p:sp>
        <p:nvSpPr>
          <p:cNvPr id="10" name="Oval 9"/>
          <p:cNvSpPr/>
          <p:nvPr/>
        </p:nvSpPr>
        <p:spPr>
          <a:xfrm>
            <a:off x="9740900" y="2324100"/>
            <a:ext cx="406400" cy="419100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ular Callout 11"/>
          <p:cNvSpPr/>
          <p:nvPr/>
        </p:nvSpPr>
        <p:spPr>
          <a:xfrm>
            <a:off x="8788400" y="1108537"/>
            <a:ext cx="1358900" cy="1207842"/>
          </a:xfrm>
          <a:custGeom>
            <a:avLst/>
            <a:gdLst>
              <a:gd name="connsiteX0" fmla="*/ 0 w 1358900"/>
              <a:gd name="connsiteY0" fmla="*/ 0 h 983326"/>
              <a:gd name="connsiteX1" fmla="*/ 226483 w 1358900"/>
              <a:gd name="connsiteY1" fmla="*/ 0 h 983326"/>
              <a:gd name="connsiteX2" fmla="*/ 226483 w 1358900"/>
              <a:gd name="connsiteY2" fmla="*/ 0 h 983326"/>
              <a:gd name="connsiteX3" fmla="*/ 566208 w 1358900"/>
              <a:gd name="connsiteY3" fmla="*/ 0 h 983326"/>
              <a:gd name="connsiteX4" fmla="*/ 1358900 w 1358900"/>
              <a:gd name="connsiteY4" fmla="*/ 0 h 983326"/>
              <a:gd name="connsiteX5" fmla="*/ 1358900 w 1358900"/>
              <a:gd name="connsiteY5" fmla="*/ 573607 h 983326"/>
              <a:gd name="connsiteX6" fmla="*/ 1358900 w 1358900"/>
              <a:gd name="connsiteY6" fmla="*/ 573607 h 983326"/>
              <a:gd name="connsiteX7" fmla="*/ 1358900 w 1358900"/>
              <a:gd name="connsiteY7" fmla="*/ 819438 h 983326"/>
              <a:gd name="connsiteX8" fmla="*/ 1358900 w 1358900"/>
              <a:gd name="connsiteY8" fmla="*/ 983326 h 983326"/>
              <a:gd name="connsiteX9" fmla="*/ 566208 w 1358900"/>
              <a:gd name="connsiteY9" fmla="*/ 983326 h 983326"/>
              <a:gd name="connsiteX10" fmla="*/ 396350 w 1358900"/>
              <a:gd name="connsiteY10" fmla="*/ 1106242 h 983326"/>
              <a:gd name="connsiteX11" fmla="*/ 226483 w 1358900"/>
              <a:gd name="connsiteY11" fmla="*/ 983326 h 983326"/>
              <a:gd name="connsiteX12" fmla="*/ 0 w 1358900"/>
              <a:gd name="connsiteY12" fmla="*/ 983326 h 983326"/>
              <a:gd name="connsiteX13" fmla="*/ 0 w 1358900"/>
              <a:gd name="connsiteY13" fmla="*/ 819438 h 983326"/>
              <a:gd name="connsiteX14" fmla="*/ 0 w 1358900"/>
              <a:gd name="connsiteY14" fmla="*/ 573607 h 983326"/>
              <a:gd name="connsiteX15" fmla="*/ 0 w 1358900"/>
              <a:gd name="connsiteY15" fmla="*/ 573607 h 983326"/>
              <a:gd name="connsiteX16" fmla="*/ 0 w 1358900"/>
              <a:gd name="connsiteY16" fmla="*/ 0 h 983326"/>
              <a:gd name="connsiteX0" fmla="*/ 0 w 1358900"/>
              <a:gd name="connsiteY0" fmla="*/ 0 h 1207842"/>
              <a:gd name="connsiteX1" fmla="*/ 226483 w 1358900"/>
              <a:gd name="connsiteY1" fmla="*/ 0 h 1207842"/>
              <a:gd name="connsiteX2" fmla="*/ 226483 w 1358900"/>
              <a:gd name="connsiteY2" fmla="*/ 0 h 1207842"/>
              <a:gd name="connsiteX3" fmla="*/ 566208 w 1358900"/>
              <a:gd name="connsiteY3" fmla="*/ 0 h 1207842"/>
              <a:gd name="connsiteX4" fmla="*/ 1358900 w 1358900"/>
              <a:gd name="connsiteY4" fmla="*/ 0 h 1207842"/>
              <a:gd name="connsiteX5" fmla="*/ 1358900 w 1358900"/>
              <a:gd name="connsiteY5" fmla="*/ 573607 h 1207842"/>
              <a:gd name="connsiteX6" fmla="*/ 1358900 w 1358900"/>
              <a:gd name="connsiteY6" fmla="*/ 573607 h 1207842"/>
              <a:gd name="connsiteX7" fmla="*/ 1358900 w 1358900"/>
              <a:gd name="connsiteY7" fmla="*/ 819438 h 1207842"/>
              <a:gd name="connsiteX8" fmla="*/ 1358900 w 1358900"/>
              <a:gd name="connsiteY8" fmla="*/ 983326 h 1207842"/>
              <a:gd name="connsiteX9" fmla="*/ 566208 w 1358900"/>
              <a:gd name="connsiteY9" fmla="*/ 983326 h 1207842"/>
              <a:gd name="connsiteX10" fmla="*/ 1196450 w 1358900"/>
              <a:gd name="connsiteY10" fmla="*/ 1207842 h 1207842"/>
              <a:gd name="connsiteX11" fmla="*/ 226483 w 1358900"/>
              <a:gd name="connsiteY11" fmla="*/ 983326 h 1207842"/>
              <a:gd name="connsiteX12" fmla="*/ 0 w 1358900"/>
              <a:gd name="connsiteY12" fmla="*/ 983326 h 1207842"/>
              <a:gd name="connsiteX13" fmla="*/ 0 w 1358900"/>
              <a:gd name="connsiteY13" fmla="*/ 819438 h 1207842"/>
              <a:gd name="connsiteX14" fmla="*/ 0 w 1358900"/>
              <a:gd name="connsiteY14" fmla="*/ 573607 h 1207842"/>
              <a:gd name="connsiteX15" fmla="*/ 0 w 1358900"/>
              <a:gd name="connsiteY15" fmla="*/ 573607 h 1207842"/>
              <a:gd name="connsiteX16" fmla="*/ 0 w 1358900"/>
              <a:gd name="connsiteY16" fmla="*/ 0 h 1207842"/>
              <a:gd name="connsiteX0" fmla="*/ 0 w 1358900"/>
              <a:gd name="connsiteY0" fmla="*/ 0 h 1207842"/>
              <a:gd name="connsiteX1" fmla="*/ 226483 w 1358900"/>
              <a:gd name="connsiteY1" fmla="*/ 0 h 1207842"/>
              <a:gd name="connsiteX2" fmla="*/ 226483 w 1358900"/>
              <a:gd name="connsiteY2" fmla="*/ 0 h 1207842"/>
              <a:gd name="connsiteX3" fmla="*/ 566208 w 1358900"/>
              <a:gd name="connsiteY3" fmla="*/ 0 h 1207842"/>
              <a:gd name="connsiteX4" fmla="*/ 1358900 w 1358900"/>
              <a:gd name="connsiteY4" fmla="*/ 0 h 1207842"/>
              <a:gd name="connsiteX5" fmla="*/ 1358900 w 1358900"/>
              <a:gd name="connsiteY5" fmla="*/ 573607 h 1207842"/>
              <a:gd name="connsiteX6" fmla="*/ 1358900 w 1358900"/>
              <a:gd name="connsiteY6" fmla="*/ 573607 h 1207842"/>
              <a:gd name="connsiteX7" fmla="*/ 1358900 w 1358900"/>
              <a:gd name="connsiteY7" fmla="*/ 819438 h 1207842"/>
              <a:gd name="connsiteX8" fmla="*/ 1358900 w 1358900"/>
              <a:gd name="connsiteY8" fmla="*/ 983326 h 1207842"/>
              <a:gd name="connsiteX9" fmla="*/ 959908 w 1358900"/>
              <a:gd name="connsiteY9" fmla="*/ 1008726 h 1207842"/>
              <a:gd name="connsiteX10" fmla="*/ 1196450 w 1358900"/>
              <a:gd name="connsiteY10" fmla="*/ 1207842 h 1207842"/>
              <a:gd name="connsiteX11" fmla="*/ 226483 w 1358900"/>
              <a:gd name="connsiteY11" fmla="*/ 983326 h 1207842"/>
              <a:gd name="connsiteX12" fmla="*/ 0 w 1358900"/>
              <a:gd name="connsiteY12" fmla="*/ 983326 h 1207842"/>
              <a:gd name="connsiteX13" fmla="*/ 0 w 1358900"/>
              <a:gd name="connsiteY13" fmla="*/ 819438 h 1207842"/>
              <a:gd name="connsiteX14" fmla="*/ 0 w 1358900"/>
              <a:gd name="connsiteY14" fmla="*/ 573607 h 1207842"/>
              <a:gd name="connsiteX15" fmla="*/ 0 w 1358900"/>
              <a:gd name="connsiteY15" fmla="*/ 573607 h 1207842"/>
              <a:gd name="connsiteX16" fmla="*/ 0 w 1358900"/>
              <a:gd name="connsiteY16" fmla="*/ 0 h 1207842"/>
              <a:gd name="connsiteX0" fmla="*/ 0 w 1358900"/>
              <a:gd name="connsiteY0" fmla="*/ 0 h 1207842"/>
              <a:gd name="connsiteX1" fmla="*/ 226483 w 1358900"/>
              <a:gd name="connsiteY1" fmla="*/ 0 h 1207842"/>
              <a:gd name="connsiteX2" fmla="*/ 226483 w 1358900"/>
              <a:gd name="connsiteY2" fmla="*/ 0 h 1207842"/>
              <a:gd name="connsiteX3" fmla="*/ 566208 w 1358900"/>
              <a:gd name="connsiteY3" fmla="*/ 0 h 1207842"/>
              <a:gd name="connsiteX4" fmla="*/ 1358900 w 1358900"/>
              <a:gd name="connsiteY4" fmla="*/ 0 h 1207842"/>
              <a:gd name="connsiteX5" fmla="*/ 1358900 w 1358900"/>
              <a:gd name="connsiteY5" fmla="*/ 573607 h 1207842"/>
              <a:gd name="connsiteX6" fmla="*/ 1358900 w 1358900"/>
              <a:gd name="connsiteY6" fmla="*/ 573607 h 1207842"/>
              <a:gd name="connsiteX7" fmla="*/ 1358900 w 1358900"/>
              <a:gd name="connsiteY7" fmla="*/ 819438 h 1207842"/>
              <a:gd name="connsiteX8" fmla="*/ 1358900 w 1358900"/>
              <a:gd name="connsiteY8" fmla="*/ 983326 h 1207842"/>
              <a:gd name="connsiteX9" fmla="*/ 959908 w 1358900"/>
              <a:gd name="connsiteY9" fmla="*/ 1008726 h 1207842"/>
              <a:gd name="connsiteX10" fmla="*/ 1196450 w 1358900"/>
              <a:gd name="connsiteY10" fmla="*/ 1207842 h 1207842"/>
              <a:gd name="connsiteX11" fmla="*/ 696383 w 1358900"/>
              <a:gd name="connsiteY11" fmla="*/ 1021426 h 1207842"/>
              <a:gd name="connsiteX12" fmla="*/ 0 w 1358900"/>
              <a:gd name="connsiteY12" fmla="*/ 983326 h 1207842"/>
              <a:gd name="connsiteX13" fmla="*/ 0 w 1358900"/>
              <a:gd name="connsiteY13" fmla="*/ 819438 h 1207842"/>
              <a:gd name="connsiteX14" fmla="*/ 0 w 1358900"/>
              <a:gd name="connsiteY14" fmla="*/ 573607 h 1207842"/>
              <a:gd name="connsiteX15" fmla="*/ 0 w 1358900"/>
              <a:gd name="connsiteY15" fmla="*/ 573607 h 1207842"/>
              <a:gd name="connsiteX16" fmla="*/ 0 w 1358900"/>
              <a:gd name="connsiteY16" fmla="*/ 0 h 120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58900" h="1207842">
                <a:moveTo>
                  <a:pt x="0" y="0"/>
                </a:moveTo>
                <a:lnTo>
                  <a:pt x="226483" y="0"/>
                </a:lnTo>
                <a:lnTo>
                  <a:pt x="226483" y="0"/>
                </a:lnTo>
                <a:lnTo>
                  <a:pt x="566208" y="0"/>
                </a:lnTo>
                <a:lnTo>
                  <a:pt x="1358900" y="0"/>
                </a:lnTo>
                <a:lnTo>
                  <a:pt x="1358900" y="573607"/>
                </a:lnTo>
                <a:lnTo>
                  <a:pt x="1358900" y="573607"/>
                </a:lnTo>
                <a:lnTo>
                  <a:pt x="1358900" y="819438"/>
                </a:lnTo>
                <a:lnTo>
                  <a:pt x="1358900" y="983326"/>
                </a:lnTo>
                <a:lnTo>
                  <a:pt x="959908" y="1008726"/>
                </a:lnTo>
                <a:lnTo>
                  <a:pt x="1196450" y="1207842"/>
                </a:lnTo>
                <a:lnTo>
                  <a:pt x="696383" y="1021426"/>
                </a:lnTo>
                <a:lnTo>
                  <a:pt x="0" y="983326"/>
                </a:lnTo>
                <a:lnTo>
                  <a:pt x="0" y="819438"/>
                </a:lnTo>
                <a:lnTo>
                  <a:pt x="0" y="573607"/>
                </a:lnTo>
                <a:lnTo>
                  <a:pt x="0" y="573607"/>
                </a:lnTo>
                <a:lnTo>
                  <a:pt x="0" y="0"/>
                </a:lnTo>
                <a:close/>
              </a:path>
            </a:pathLst>
          </a:cu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Over 1,000 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30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in doing this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5600"/>
            <a:ext cx="8225971" cy="4557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Typical Steps in processing STOPS results</a:t>
            </a:r>
          </a:p>
          <a:p>
            <a:pPr marL="0" indent="0">
              <a:buNone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Find desired tables: Scroll through hundreds of lines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Copy to Excel: to convert into column data (table)</a:t>
            </a:r>
          </a:p>
          <a:p>
            <a:pPr lvl="2"/>
            <a:r>
              <a:rPr lang="en-US" dirty="0" smtClean="0"/>
              <a:t>Summarize data</a:t>
            </a:r>
          </a:p>
          <a:p>
            <a:pPr lvl="2"/>
            <a:r>
              <a:rPr lang="en-US" dirty="0" smtClean="0"/>
              <a:t>Format tables </a:t>
            </a:r>
          </a:p>
          <a:p>
            <a:pPr lvl="2"/>
            <a:r>
              <a:rPr lang="en-US" dirty="0" smtClean="0"/>
              <a:t>Create charts / plots</a:t>
            </a:r>
          </a:p>
          <a:p>
            <a:pPr lvl="2"/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57" y="3073762"/>
            <a:ext cx="4226050" cy="2566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661" y="1710537"/>
            <a:ext cx="4788724" cy="23984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24" y="3614056"/>
            <a:ext cx="3672030" cy="2452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43" y="508553"/>
            <a:ext cx="3772400" cy="2710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1196" y="4035652"/>
            <a:ext cx="3948381" cy="2554834"/>
          </a:xfrm>
          <a:prstGeom prst="rect">
            <a:avLst/>
          </a:prstGeom>
        </p:spPr>
      </p:pic>
      <p:cxnSp>
        <p:nvCxnSpPr>
          <p:cNvPr id="15" name="Curved Connector 14"/>
          <p:cNvCxnSpPr/>
          <p:nvPr/>
        </p:nvCxnSpPr>
        <p:spPr>
          <a:xfrm flipV="1">
            <a:off x="1065711" y="2513239"/>
            <a:ext cx="741924" cy="616633"/>
          </a:xfrm>
          <a:prstGeom prst="curvedConnector3">
            <a:avLst>
              <a:gd name="adj1" fmla="val -20887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6" idx="2"/>
          </p:cNvCxnSpPr>
          <p:nvPr/>
        </p:nvCxnSpPr>
        <p:spPr>
          <a:xfrm rot="16200000" flipH="1">
            <a:off x="4278544" y="4082449"/>
            <a:ext cx="708886" cy="761929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5400000">
            <a:off x="10357584" y="3259740"/>
            <a:ext cx="880504" cy="799734"/>
          </a:xfrm>
          <a:prstGeom prst="curvedConnector3">
            <a:avLst>
              <a:gd name="adj1" fmla="val 30995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 flipV="1">
            <a:off x="6408979" y="2772277"/>
            <a:ext cx="1403191" cy="942608"/>
          </a:xfrm>
          <a:prstGeom prst="curvedConnector3">
            <a:avLst>
              <a:gd name="adj1" fmla="val -1962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>
            <a:off x="1697679" y="5587744"/>
            <a:ext cx="6215530" cy="729129"/>
          </a:xfrm>
          <a:prstGeom prst="curvedConnector3">
            <a:avLst>
              <a:gd name="adj1" fmla="val -10385"/>
            </a:avLst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353313" y="5360737"/>
            <a:ext cx="3053614" cy="14773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For one chart: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4 transformations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10 - 15 mins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Not reproducible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13700" y="2506985"/>
            <a:ext cx="4534436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Not 1,000 tables but let’s say 20 tables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20 Tables  X 4 horizon years X 5 Alternatives </a:t>
            </a:r>
            <a:endParaRPr lang="en-US" b="1" u="sn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2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in doing this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5600"/>
            <a:ext cx="8225971" cy="45574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Typical Steps in processing STOPS results</a:t>
            </a:r>
          </a:p>
          <a:p>
            <a:pPr marL="914400" lvl="2" indent="0">
              <a:buNone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Import data to ArcGIS or </a:t>
            </a:r>
            <a:r>
              <a:rPr lang="en-US" dirty="0" err="1" smtClean="0"/>
              <a:t>TransCAD</a:t>
            </a:r>
            <a:r>
              <a:rPr lang="en-US" dirty="0" smtClean="0"/>
              <a:t> to produce maps</a:t>
            </a:r>
          </a:p>
          <a:p>
            <a:pPr lvl="2"/>
            <a:r>
              <a:rPr lang="en-US" dirty="0" smtClean="0"/>
              <a:t>Create maps to analyze ridership by stops and routes</a:t>
            </a:r>
          </a:p>
          <a:p>
            <a:pPr lvl="2"/>
            <a:r>
              <a:rPr lang="en-US" dirty="0" smtClean="0"/>
              <a:t>Save as jpegs or pdf</a:t>
            </a:r>
          </a:p>
          <a:p>
            <a:pPr lvl="2"/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Word Document or PPT  (to tell a story)</a:t>
            </a:r>
          </a:p>
          <a:p>
            <a:pPr lvl="2"/>
            <a:r>
              <a:rPr lang="en-US" dirty="0" smtClean="0"/>
              <a:t>Import tables, charts, plots from excel</a:t>
            </a:r>
          </a:p>
          <a:p>
            <a:pPr lvl="2"/>
            <a:r>
              <a:rPr lang="en-US" dirty="0" smtClean="0"/>
              <a:t>Maps and thematic for ArcGIS</a:t>
            </a:r>
          </a:p>
          <a:p>
            <a:pPr lvl="2"/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63" y="2138152"/>
            <a:ext cx="3416478" cy="40348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382" y="2672248"/>
            <a:ext cx="4480438" cy="359746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/>
          <p:cNvCxnSpPr>
            <a:stCxn id="8" idx="3"/>
          </p:cNvCxnSpPr>
          <p:nvPr/>
        </p:nvCxnSpPr>
        <p:spPr>
          <a:xfrm flipV="1">
            <a:off x="3831541" y="4127500"/>
            <a:ext cx="696009" cy="280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356350" y="2138152"/>
            <a:ext cx="564997" cy="5199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347" y="696685"/>
            <a:ext cx="4889730" cy="3060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413700" y="2506985"/>
            <a:ext cx="4534436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Probably 1- 3 Maps ? </a:t>
            </a:r>
          </a:p>
          <a:p>
            <a:endParaRPr lang="en-US" dirty="0" smtClean="0"/>
          </a:p>
          <a:p>
            <a:r>
              <a:rPr lang="en-US" dirty="0"/>
              <a:t> 1</a:t>
            </a:r>
            <a:r>
              <a:rPr lang="en-US" dirty="0" smtClean="0"/>
              <a:t> Map X 4 horizon years X 5 Alternatives </a:t>
            </a:r>
            <a:endParaRPr lang="en-US" b="1" u="sn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48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8155" y="2476072"/>
            <a:ext cx="10515600" cy="1089061"/>
          </a:xfrm>
        </p:spPr>
        <p:txBody>
          <a:bodyPr/>
          <a:lstStyle/>
          <a:p>
            <a:pPr algn="ctr"/>
            <a:r>
              <a:rPr lang="en-US" dirty="0" smtClean="0"/>
              <a:t>Custom Tool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75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Wish list 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483" y="1835900"/>
            <a:ext cx="6101993" cy="39800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u="sng" dirty="0"/>
              <a:t>An </a:t>
            </a:r>
            <a:r>
              <a:rPr lang="en-US" b="1" u="sng" dirty="0" smtClean="0"/>
              <a:t>Automated Custom Tool to do:</a:t>
            </a:r>
            <a:endParaRPr lang="en-US" dirty="0" smtClean="0"/>
          </a:p>
          <a:p>
            <a:pPr lvl="1"/>
            <a:r>
              <a:rPr lang="en-US" dirty="0" smtClean="0"/>
              <a:t>Snapshot of the run (inputs, outputs, </a:t>
            </a:r>
            <a:r>
              <a:rPr lang="en-US" dirty="0" err="1" smtClean="0"/>
              <a:t>adj</a:t>
            </a:r>
            <a:r>
              <a:rPr lang="en-US" dirty="0" smtClean="0"/>
              <a:t> factors)</a:t>
            </a:r>
          </a:p>
          <a:p>
            <a:pPr lvl="1"/>
            <a:r>
              <a:rPr lang="en-US" dirty="0" smtClean="0"/>
              <a:t>Export Tables to CSV format</a:t>
            </a:r>
          </a:p>
          <a:p>
            <a:pPr lvl="1"/>
            <a:r>
              <a:rPr lang="en-US" dirty="0" smtClean="0"/>
              <a:t>Produce basic graphs (bar charts comparing </a:t>
            </a:r>
            <a:r>
              <a:rPr lang="en-US" dirty="0" err="1" smtClean="0"/>
              <a:t>boardings</a:t>
            </a:r>
            <a:r>
              <a:rPr lang="en-US" dirty="0" smtClean="0"/>
              <a:t> at Fixed Guideway Stations )</a:t>
            </a:r>
          </a:p>
          <a:p>
            <a:pPr lvl="1"/>
            <a:r>
              <a:rPr lang="en-US" dirty="0" smtClean="0"/>
              <a:t>Produce maps with ridership data at new / project stations</a:t>
            </a:r>
          </a:p>
          <a:p>
            <a:pPr lvl="1"/>
            <a:r>
              <a:rPr lang="en-US" dirty="0" smtClean="0"/>
              <a:t>Generate District to district thematic (desire lines by districts on a map)</a:t>
            </a:r>
          </a:p>
          <a:p>
            <a:pPr lvl="1"/>
            <a:r>
              <a:rPr lang="en-US" dirty="0" smtClean="0"/>
              <a:t>A Dashboard with high level summaries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17490" y="2250389"/>
            <a:ext cx="3277457" cy="64633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Text parsing is easy and can be done quickly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>
            <a:stCxn id="20" idx="1"/>
            <a:endCxn id="4" idx="1"/>
          </p:cNvCxnSpPr>
          <p:nvPr/>
        </p:nvCxnSpPr>
        <p:spPr>
          <a:xfrm flipV="1">
            <a:off x="7246214" y="2573555"/>
            <a:ext cx="971276" cy="9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37865" y="3964113"/>
            <a:ext cx="3277457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How to do graphs?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Once done how to display?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279240" y="4226635"/>
            <a:ext cx="827802" cy="165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>
            <a:off x="6817452" y="3071973"/>
            <a:ext cx="482885" cy="234250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/>
          <p:cNvSpPr/>
          <p:nvPr/>
        </p:nvSpPr>
        <p:spPr>
          <a:xfrm>
            <a:off x="6840385" y="2278104"/>
            <a:ext cx="405829" cy="608935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4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68155" y="2476072"/>
            <a:ext cx="10515600" cy="1089061"/>
          </a:xfrm>
        </p:spPr>
        <p:txBody>
          <a:bodyPr/>
          <a:lstStyle/>
          <a:p>
            <a:pPr algn="ctr"/>
            <a:r>
              <a:rPr lang="en-US" dirty="0" smtClean="0"/>
              <a:t>Infographics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724" y="1473581"/>
            <a:ext cx="5719465" cy="412159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err="1" smtClean="0"/>
              <a:t>InfoGraphics</a:t>
            </a:r>
            <a:r>
              <a:rPr lang="en-US" b="1" dirty="0" smtClean="0"/>
              <a:t> 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Not just simple visualizations</a:t>
            </a:r>
          </a:p>
          <a:p>
            <a:pPr lvl="1"/>
            <a:r>
              <a:rPr lang="en-US" dirty="0" smtClean="0"/>
              <a:t>Interactive graphs to tell a story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Data Driven Documents (D3): </a:t>
            </a:r>
          </a:p>
          <a:p>
            <a:pPr lvl="1"/>
            <a:r>
              <a:rPr lang="en-US" b="1" dirty="0"/>
              <a:t>D3</a:t>
            </a:r>
            <a:r>
              <a:rPr lang="en-US" dirty="0"/>
              <a:t> allows you to bind arbitrary data to a Document Object Model (DOM), and then apply data-driven transformations to the </a:t>
            </a:r>
            <a:r>
              <a:rPr lang="en-US" dirty="0" smtClean="0"/>
              <a:t>document.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Independent Format (Html or </a:t>
            </a:r>
            <a:r>
              <a:rPr lang="en-US" b="1" dirty="0" err="1" smtClean="0"/>
              <a:t>IOSlides</a:t>
            </a:r>
            <a:r>
              <a:rPr lang="en-US" b="1" dirty="0" smtClean="0"/>
              <a:t>): </a:t>
            </a:r>
          </a:p>
          <a:p>
            <a:pPr lvl="1"/>
            <a:r>
              <a:rPr lang="en-US" dirty="0"/>
              <a:t>Scalable Graphics (SVG for Maps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Static Documents: </a:t>
            </a:r>
            <a:r>
              <a:rPr lang="en-US" dirty="0" err="1" smtClean="0"/>
              <a:t>HTML,pdf</a:t>
            </a:r>
            <a:r>
              <a:rPr lang="en-US" dirty="0" smtClean="0"/>
              <a:t>, word, beamer</a:t>
            </a:r>
          </a:p>
          <a:p>
            <a:pPr lvl="1"/>
            <a:r>
              <a:rPr lang="en-US" dirty="0" smtClean="0"/>
              <a:t>Static Presentations: </a:t>
            </a:r>
            <a:r>
              <a:rPr lang="en-US" dirty="0" err="1" smtClean="0"/>
              <a:t>IOSlides</a:t>
            </a:r>
            <a:r>
              <a:rPr lang="en-US" dirty="0" smtClean="0"/>
              <a:t>, </a:t>
            </a:r>
            <a:r>
              <a:rPr lang="en-US" dirty="0" err="1" smtClean="0"/>
              <a:t>slidy</a:t>
            </a:r>
            <a:endParaRPr lang="en-US" dirty="0" smtClean="0"/>
          </a:p>
          <a:p>
            <a:pPr lvl="1"/>
            <a:r>
              <a:rPr lang="en-US" dirty="0" smtClean="0"/>
              <a:t>Web based (static &amp; dynamic): markdown (md), html-widgets, </a:t>
            </a:r>
          </a:p>
          <a:p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89" y="1454538"/>
            <a:ext cx="5368619" cy="415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44546A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2257</TotalTime>
  <Words>746</Words>
  <Application>Microsoft Office PowerPoint</Application>
  <PresentationFormat>Widescreen</PresentationFormat>
  <Paragraphs>151</Paragraphs>
  <Slides>24</Slides>
  <Notes>4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Analyzing STOPS results through the lens of Infographics</vt:lpstr>
      <vt:lpstr>What’s the Motivation?</vt:lpstr>
      <vt:lpstr>Why?</vt:lpstr>
      <vt:lpstr>Motivation in doing this ?</vt:lpstr>
      <vt:lpstr>Motivation in doing this ?</vt:lpstr>
      <vt:lpstr>Custom Tool Requirements</vt:lpstr>
      <vt:lpstr>Wish list !!!!</vt:lpstr>
      <vt:lpstr>Infographics</vt:lpstr>
      <vt:lpstr>Visualization Techniques</vt:lpstr>
      <vt:lpstr>What Software to Use</vt:lpstr>
      <vt:lpstr>R &amp; RStudio</vt:lpstr>
      <vt:lpstr>Custom Tool</vt:lpstr>
      <vt:lpstr>Extract Tables</vt:lpstr>
      <vt:lpstr>PowerPoint Presentation</vt:lpstr>
      <vt:lpstr>Github link</vt:lpstr>
      <vt:lpstr>Demo</vt:lpstr>
      <vt:lpstr>Interactive STOPS Report </vt:lpstr>
      <vt:lpstr>Linked Plots and Charts</vt:lpstr>
      <vt:lpstr>Scalable Maps </vt:lpstr>
      <vt:lpstr>Scalable Maps</vt:lpstr>
      <vt:lpstr>Scalable Maps</vt:lpstr>
      <vt:lpstr>Summary Dashboards</vt:lpstr>
      <vt:lpstr>Summary Dashboards</vt:lpstr>
      <vt:lpstr>Contact(s)</vt:lpstr>
    </vt:vector>
  </TitlesOfParts>
  <Company>Parsons Brinckerhoff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Fussell, Rhett</dc:creator>
  <cp:lastModifiedBy>Amar Sarvepalli</cp:lastModifiedBy>
  <cp:revision>124</cp:revision>
  <dcterms:created xsi:type="dcterms:W3CDTF">2017-05-04T18:22:32Z</dcterms:created>
  <dcterms:modified xsi:type="dcterms:W3CDTF">2017-05-19T14:35:55Z</dcterms:modified>
</cp:coreProperties>
</file>